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Josefi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5">
          <p15:clr>
            <a:srgbClr val="A4A3A4"/>
          </p15:clr>
        </p15:guide>
        <p15:guide id="2" pos="3727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323">
          <p15:clr>
            <a:srgbClr val="A4A3A4"/>
          </p15:clr>
        </p15:guide>
        <p15:guide id="6" orient="horz" pos="40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5" orient="horz"/>
        <p:guide pos="3727"/>
        <p:guide pos="279"/>
        <p:guide pos="7423"/>
        <p:guide pos="323" orient="horz"/>
        <p:guide pos="40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JosefinSans-bold.fntdata"/><Relationship Id="rId10" Type="http://schemas.openxmlformats.org/officeDocument/2006/relationships/slide" Target="slides/slide5.xml"/><Relationship Id="rId21" Type="http://schemas.openxmlformats.org/officeDocument/2006/relationships/font" Target="fonts/JosefinSans-regular.fntdata"/><Relationship Id="rId13" Type="http://schemas.openxmlformats.org/officeDocument/2006/relationships/slide" Target="slides/slide8.xml"/><Relationship Id="rId24" Type="http://schemas.openxmlformats.org/officeDocument/2006/relationships/font" Target="fonts/Josefi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Josefi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a096d65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7a096d65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f7a096d65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a0dc1d777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a0dc1d777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fa0dc1d777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91c05c6be_0_542:notes"/>
          <p:cNvSpPr/>
          <p:nvPr>
            <p:ph idx="2" type="sldImg"/>
          </p:nvPr>
        </p:nvSpPr>
        <p:spPr>
          <a:xfrm>
            <a:off x="514" y="0"/>
            <a:ext cx="2107200" cy="21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gf91c05c6be_0_542:notes"/>
          <p:cNvSpPr txBox="1"/>
          <p:nvPr>
            <p:ph idx="1" type="body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f91c05c6be_0_542:notes"/>
          <p:cNvSpPr txBox="1"/>
          <p:nvPr>
            <p:ph idx="12" type="sldNum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91c05c6be_0_556:notes"/>
          <p:cNvSpPr/>
          <p:nvPr>
            <p:ph idx="2" type="sldImg"/>
          </p:nvPr>
        </p:nvSpPr>
        <p:spPr>
          <a:xfrm>
            <a:off x="514" y="0"/>
            <a:ext cx="2107200" cy="21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gf91c05c6be_0_556:notes"/>
          <p:cNvSpPr txBox="1"/>
          <p:nvPr>
            <p:ph idx="1" type="body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f91c05c6be_0_556:notes"/>
          <p:cNvSpPr txBox="1"/>
          <p:nvPr>
            <p:ph idx="12" type="sldNum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c809c7e5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c809c7e5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f9c809c7e5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1c05c6be_0_563:notes"/>
          <p:cNvSpPr/>
          <p:nvPr>
            <p:ph idx="2" type="sldImg"/>
          </p:nvPr>
        </p:nvSpPr>
        <p:spPr>
          <a:xfrm>
            <a:off x="514" y="0"/>
            <a:ext cx="2107200" cy="210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f91c05c6be_0_563:notes"/>
          <p:cNvSpPr txBox="1"/>
          <p:nvPr>
            <p:ph idx="1" type="body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f91c05c6be_0_563:notes"/>
          <p:cNvSpPr txBox="1"/>
          <p:nvPr>
            <p:ph idx="12" type="sldNum"/>
          </p:nvPr>
        </p:nvSpPr>
        <p:spPr>
          <a:xfrm>
            <a:off x="0" y="0"/>
            <a:ext cx="28125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275" lIns="78550" spcFirstLastPara="1" rIns="78550" wrap="square" tIns="39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9c809c7e5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9c809c7e5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f9c809c7e5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662ad962e_6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662ad962e_6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f662ad962e_6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7a096d65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7a096d65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f7a096d65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66c8b0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66c8b0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kuli slide tuza hindura dushyireho data </a:t>
            </a:r>
            <a:endParaRPr sz="700"/>
          </a:p>
        </p:txBody>
      </p:sp>
      <p:sp>
        <p:nvSpPr>
          <p:cNvPr id="130" name="Google Shape;130;gcb66c8b0e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cbe85937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cbe85937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kuli slide tuza hindura dushyireho data </a:t>
            </a:r>
            <a:endParaRPr sz="700"/>
          </a:p>
        </p:txBody>
      </p:sp>
      <p:sp>
        <p:nvSpPr>
          <p:cNvPr id="147" name="Google Shape;147;gfcbe85937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b66c8b0e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b66c8b0e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Josefin Sans"/>
                <a:ea typeface="Josefin Sans"/>
                <a:cs typeface="Josefin Sans"/>
                <a:sym typeface="Josefin Sans"/>
              </a:rPr>
              <a:t>.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Josefin Sans"/>
                <a:ea typeface="Josefin Sans"/>
                <a:cs typeface="Josefin Sans"/>
                <a:sym typeface="Josefin Sans"/>
              </a:rPr>
              <a:t> Plot owners have small, fragmented plots, and they don't have access to an ecosystem that allows them to collaborate and attract investors to their properties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4" name="Google Shape;164;gcb66c8b0e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a096d652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7a096d652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f7a096d652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82daa1d5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82daa1d5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f82daa1d5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7a096d65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7a096d65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f7a096d652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Josefin Sans"/>
              <a:buNone/>
              <a:defRPr sz="6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Josefin Sans"/>
              <a:buNone/>
              <a:defRPr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"/>
              <a:buNone/>
              <a:defRPr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ans"/>
              <a:buNone/>
              <a:defRPr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800">
            <a:alpha val="87710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jpg"/><Relationship Id="rId10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24.jpg"/><Relationship Id="rId6" Type="http://schemas.openxmlformats.org/officeDocument/2006/relationships/image" Target="../media/image27.jp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175"/>
            <a:ext cx="12253798" cy="7080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3"/>
          <p:cNvSpPr txBox="1"/>
          <p:nvPr/>
        </p:nvSpPr>
        <p:spPr>
          <a:xfrm>
            <a:off x="743650" y="1199925"/>
            <a:ext cx="11040300" cy="4279200"/>
          </a:xfrm>
          <a:prstGeom prst="rect">
            <a:avLst/>
          </a:prstGeom>
          <a:solidFill>
            <a:srgbClr val="000000">
              <a:alpha val="64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984250" y="527574"/>
            <a:ext cx="10515600" cy="285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Imali.biz Smart App</a:t>
            </a:r>
            <a:endParaRPr b="1" sz="69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831850" y="3672509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3C78D8"/>
                </a:solidFill>
              </a:rPr>
              <a:t>“We  Provide easy Transaction in real  Estate investments.</a:t>
            </a:r>
            <a:r>
              <a:rPr b="1" lang="en-US" sz="2000">
                <a:solidFill>
                  <a:srgbClr val="3C78D8"/>
                </a:solidFill>
              </a:rPr>
              <a:t> “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C78D8"/>
              </a:solidFill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9232" y="6086795"/>
            <a:ext cx="1631936" cy="6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485650" y="3181321"/>
            <a:ext cx="3470400" cy="49500"/>
          </a:xfrm>
          <a:prstGeom prst="mathMinus">
            <a:avLst>
              <a:gd fmla="val 2352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216675" y="4589646"/>
            <a:ext cx="10515600" cy="49500"/>
          </a:xfrm>
          <a:prstGeom prst="mathMinus">
            <a:avLst>
              <a:gd fmla="val 2352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9254175" y="5215575"/>
            <a:ext cx="639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0814050" y="3975250"/>
            <a:ext cx="1123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&gt;</a:t>
            </a:r>
            <a:endParaRPr sz="7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10732275" y="4362675"/>
            <a:ext cx="835500" cy="810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9" name="Google Shape;99;p13"/>
          <p:cNvSpPr txBox="1"/>
          <p:nvPr/>
        </p:nvSpPr>
        <p:spPr>
          <a:xfrm>
            <a:off x="5108150" y="6346539"/>
            <a:ext cx="157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Imali.biz 2021</a:t>
            </a:r>
            <a:endParaRPr sz="13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/>
          <p:nvPr/>
        </p:nvSpPr>
        <p:spPr>
          <a:xfrm>
            <a:off x="2706175" y="975531"/>
            <a:ext cx="196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2010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introducing Technology in Real Estate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2" name="Google Shape;462;p22"/>
          <p:cNvSpPr txBox="1"/>
          <p:nvPr/>
        </p:nvSpPr>
        <p:spPr>
          <a:xfrm>
            <a:off x="2761550" y="3128699"/>
            <a:ext cx="219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2015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 Identified Huge gap between Supply and demand of Real estate in Rwanda 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3" name="Google Shape;463;p22"/>
          <p:cNvSpPr txBox="1"/>
          <p:nvPr/>
        </p:nvSpPr>
        <p:spPr>
          <a:xfrm>
            <a:off x="2686024" y="2119055"/>
            <a:ext cx="196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2016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Expo Survey on Real Estate in Rwanda 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4" name="Google Shape;464;p22"/>
          <p:cNvSpPr txBox="1"/>
          <p:nvPr/>
        </p:nvSpPr>
        <p:spPr>
          <a:xfrm>
            <a:off x="2989737" y="4546783"/>
            <a:ext cx="196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2018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BI Sample  of  Affordable  housing In Gikondo worth 8 Million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50" y="4447475"/>
            <a:ext cx="1374000" cy="172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22"/>
          <p:cNvCxnSpPr/>
          <p:nvPr/>
        </p:nvCxnSpPr>
        <p:spPr>
          <a:xfrm>
            <a:off x="5982150" y="948375"/>
            <a:ext cx="51900" cy="5334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22"/>
          <p:cNvSpPr txBox="1"/>
          <p:nvPr/>
        </p:nvSpPr>
        <p:spPr>
          <a:xfrm>
            <a:off x="8886876" y="922386"/>
            <a:ext cx="167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2018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We built 10 complex apartment in Remera 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68" name="Google Shape;4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625" y="872500"/>
            <a:ext cx="1935672" cy="10888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2"/>
          <p:cNvSpPr txBox="1"/>
          <p:nvPr/>
        </p:nvSpPr>
        <p:spPr>
          <a:xfrm>
            <a:off x="8913161" y="2168966"/>
            <a:ext cx="167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2019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 built  complex apartment in Rebero 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70" name="Google Shape;4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267" y="2076482"/>
            <a:ext cx="1935669" cy="120518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2"/>
          <p:cNvSpPr txBox="1"/>
          <p:nvPr/>
        </p:nvSpPr>
        <p:spPr>
          <a:xfrm>
            <a:off x="9011283" y="3527544"/>
            <a:ext cx="23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2020, </a:t>
            </a:r>
            <a:r>
              <a:rPr lang="en-US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 completed the first phase 26 on Going project  affordable housing  project  in Kigali.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72" name="Google Shape;472;p22"/>
          <p:cNvPicPr preferRelativeResize="0"/>
          <p:nvPr/>
        </p:nvPicPr>
        <p:blipFill rotWithShape="1">
          <a:blip r:embed="rId6">
            <a:alphaModFix/>
          </a:blip>
          <a:srcRect b="0" l="0" r="2903" t="0"/>
          <a:stretch/>
        </p:blipFill>
        <p:spPr>
          <a:xfrm>
            <a:off x="6652750" y="3445325"/>
            <a:ext cx="1935677" cy="12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2"/>
          <p:cNvSpPr txBox="1"/>
          <p:nvPr/>
        </p:nvSpPr>
        <p:spPr>
          <a:xfrm>
            <a:off x="6817599" y="6050100"/>
            <a:ext cx="558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Traction</a:t>
            </a:r>
            <a:endParaRPr b="1" sz="30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7985725" y="5933500"/>
            <a:ext cx="4837800" cy="165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5" name="Google Shape;475;p22"/>
          <p:cNvSpPr txBox="1"/>
          <p:nvPr/>
        </p:nvSpPr>
        <p:spPr>
          <a:xfrm>
            <a:off x="9032475" y="4781750"/>
            <a:ext cx="259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 (2021)</a:t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on Going project of 26 flats of Affordable Housing 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76" name="Google Shape;476;p22"/>
          <p:cNvPicPr preferRelativeResize="0"/>
          <p:nvPr/>
        </p:nvPicPr>
        <p:blipFill rotWithShape="1">
          <a:blip r:embed="rId7">
            <a:alphaModFix/>
          </a:blip>
          <a:srcRect b="2773" l="0" r="4113" t="2583"/>
          <a:stretch/>
        </p:blipFill>
        <p:spPr>
          <a:xfrm>
            <a:off x="434350" y="2959935"/>
            <a:ext cx="2190000" cy="129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2"/>
          <p:cNvPicPr preferRelativeResize="0"/>
          <p:nvPr/>
        </p:nvPicPr>
        <p:blipFill rotWithShape="1">
          <a:blip r:embed="rId8">
            <a:alphaModFix/>
          </a:blip>
          <a:srcRect b="7613" l="0" r="2496" t="4062"/>
          <a:stretch/>
        </p:blipFill>
        <p:spPr>
          <a:xfrm>
            <a:off x="411375" y="976075"/>
            <a:ext cx="2189999" cy="106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2"/>
          <p:cNvPicPr preferRelativeResize="0"/>
          <p:nvPr/>
        </p:nvPicPr>
        <p:blipFill rotWithShape="1">
          <a:blip r:embed="rId9">
            <a:alphaModFix/>
          </a:blip>
          <a:srcRect b="6159" l="0" r="0" t="2181"/>
          <a:stretch/>
        </p:blipFill>
        <p:spPr>
          <a:xfrm>
            <a:off x="6689775" y="4782350"/>
            <a:ext cx="17661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var/www/render_temp/3529418/1471846635/slide9.png" id="485" name="Google Shape;4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var/www/render_temp/3529418/1471846635/slide10.png" id="491" name="Google Shape;4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"/>
          <p:cNvSpPr/>
          <p:nvPr/>
        </p:nvSpPr>
        <p:spPr>
          <a:xfrm>
            <a:off x="-1263275" y="1100775"/>
            <a:ext cx="14015400" cy="99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0" y="2363125"/>
            <a:ext cx="12198300" cy="4494600"/>
          </a:xfrm>
          <a:prstGeom prst="rect">
            <a:avLst/>
          </a:prstGeom>
          <a:solidFill>
            <a:srgbClr val="02070D">
              <a:alpha val="843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25"/>
          <p:cNvGrpSpPr/>
          <p:nvPr/>
        </p:nvGrpSpPr>
        <p:grpSpPr>
          <a:xfrm rot="1685523">
            <a:off x="10801509" y="596209"/>
            <a:ext cx="471485" cy="523681"/>
            <a:chOff x="-62511900" y="4129100"/>
            <a:chExt cx="304050" cy="282000"/>
          </a:xfrm>
        </p:grpSpPr>
        <p:sp>
          <p:nvSpPr>
            <p:cNvPr id="500" name="Google Shape;500;p25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5"/>
          <p:cNvSpPr/>
          <p:nvPr/>
        </p:nvSpPr>
        <p:spPr>
          <a:xfrm>
            <a:off x="702325" y="2154775"/>
            <a:ext cx="1895076" cy="495720"/>
          </a:xfrm>
          <a:prstGeom prst="flowChartTerminator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Josefin Sans"/>
                <a:ea typeface="Josefin Sans"/>
                <a:cs typeface="Josefin Sans"/>
                <a:sym typeface="Josefin Sans"/>
              </a:rPr>
              <a:t>COMMISSION 5%</a:t>
            </a:r>
            <a:endParaRPr b="1"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3293125" y="2154775"/>
            <a:ext cx="1850850" cy="495720"/>
          </a:xfrm>
          <a:prstGeom prst="flowChartTerminator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Josefin Sans"/>
                <a:ea typeface="Josefin Sans"/>
                <a:cs typeface="Josefin Sans"/>
                <a:sym typeface="Josefin Sans"/>
              </a:rPr>
              <a:t>AFFILIATION</a:t>
            </a:r>
            <a:endParaRPr b="1"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6341125" y="2078575"/>
            <a:ext cx="1850850" cy="495720"/>
          </a:xfrm>
          <a:prstGeom prst="flowChartTerminator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Josefin Sans"/>
                <a:ea typeface="Josefin Sans"/>
                <a:cs typeface="Josefin Sans"/>
                <a:sym typeface="Josefin Sans"/>
              </a:rPr>
              <a:t>AFFILIATION</a:t>
            </a:r>
            <a:endParaRPr b="1"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9236725" y="2154775"/>
            <a:ext cx="1850850" cy="495720"/>
          </a:xfrm>
          <a:prstGeom prst="flowChartTerminator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Josefin Sans"/>
                <a:ea typeface="Josefin Sans"/>
                <a:cs typeface="Josefin Sans"/>
                <a:sym typeface="Josefin Sans"/>
              </a:rPr>
              <a:t>COMMISION 5%</a:t>
            </a:r>
            <a:endParaRPr b="1"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396600" y="2944250"/>
            <a:ext cx="229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Deal </a:t>
            </a:r>
            <a:endParaRPr sz="1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Facilitation</a:t>
            </a:r>
            <a:endParaRPr sz="1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3139800" y="2944250"/>
            <a:ext cx="22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  Data</a:t>
            </a:r>
            <a:endParaRPr sz="1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6111600" y="2944250"/>
            <a:ext cx="22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 Data</a:t>
            </a:r>
            <a:endParaRPr sz="1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9083400" y="2944250"/>
            <a:ext cx="22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Customize Home</a:t>
            </a:r>
            <a:endParaRPr sz="1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46400" y="3685150"/>
            <a:ext cx="185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CONSOLIDATION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Valuation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PERSONALIZED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GUIDANCE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PERSONALIZED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SUPPORT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3413400" y="3608950"/>
            <a:ext cx="1851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SMART CONTRACT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Automated dispatch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LEVERACE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PERFORMANCE CONTRACTING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CROWDSOURCING SUPPORT 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5" name="Google Shape;515;p25"/>
          <p:cNvSpPr txBox="1"/>
          <p:nvPr/>
        </p:nvSpPr>
        <p:spPr>
          <a:xfrm>
            <a:off x="6309000" y="3456550"/>
            <a:ext cx="1851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MASS CUSTOMIZATION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Automated dispatch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OPTIMIZATION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PERFORMANCE CONTRACTING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PERSONALIZED SUPPORT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6" name="Google Shape;516;p25"/>
          <p:cNvSpPr txBox="1"/>
          <p:nvPr/>
        </p:nvSpPr>
        <p:spPr>
          <a:xfrm>
            <a:off x="9128400" y="3380350"/>
            <a:ext cx="2059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VIRTUALIZATION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Design and construction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USER DESIGN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DISINTERMEDIATION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PERSONALIZED GUIDANCE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7" name="Google Shape;517;p25"/>
          <p:cNvSpPr txBox="1"/>
          <p:nvPr/>
        </p:nvSpPr>
        <p:spPr>
          <a:xfrm>
            <a:off x="760175" y="1470750"/>
            <a:ext cx="15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LANDOWNER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5"/>
          <p:cNvSpPr txBox="1"/>
          <p:nvPr/>
        </p:nvSpPr>
        <p:spPr>
          <a:xfrm>
            <a:off x="3293125" y="1470750"/>
            <a:ext cx="18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LAWYERS/ENGINEERS/ARCHITECTS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5"/>
          <p:cNvSpPr txBox="1"/>
          <p:nvPr/>
        </p:nvSpPr>
        <p:spPr>
          <a:xfrm>
            <a:off x="6551375" y="1470750"/>
            <a:ext cx="15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SUPPLIER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5"/>
          <p:cNvSpPr txBox="1"/>
          <p:nvPr/>
        </p:nvSpPr>
        <p:spPr>
          <a:xfrm>
            <a:off x="9370775" y="1470750"/>
            <a:ext cx="15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HOMEBUYERS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5"/>
          <p:cNvSpPr txBox="1"/>
          <p:nvPr/>
        </p:nvSpPr>
        <p:spPr>
          <a:xfrm>
            <a:off x="826275" y="330500"/>
            <a:ext cx="394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REVENUE MODEL</a:t>
            </a:r>
            <a:endParaRPr b="1" sz="2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var/www/render_temp/3529418/1471846635/slide11.png" id="528" name="Google Shape;5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var/www/render_temp/3529418/1471846635/slide12.png" id="529" name="Google Shape;5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/>
          <p:nvPr/>
        </p:nvSpPr>
        <p:spPr>
          <a:xfrm rot="10800000">
            <a:off x="5928900" y="452675"/>
            <a:ext cx="6263100" cy="5916000"/>
          </a:xfrm>
          <a:prstGeom prst="flowChartDelay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17825" y="3311475"/>
            <a:ext cx="5403900" cy="597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7"/>
          <p:cNvSpPr txBox="1"/>
          <p:nvPr/>
        </p:nvSpPr>
        <p:spPr>
          <a:xfrm>
            <a:off x="446175" y="1008050"/>
            <a:ext cx="3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991525" y="2478800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512275" y="859325"/>
            <a:ext cx="5965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Josefin Sans"/>
                <a:ea typeface="Josefin Sans"/>
                <a:cs typeface="Josefin Sans"/>
                <a:sym typeface="Josefin Sans"/>
              </a:rPr>
              <a:t>WE ARE LOOKING FOR</a:t>
            </a:r>
            <a:r>
              <a:rPr b="1" lang="en-US" sz="21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en-US" sz="2300">
                <a:latin typeface="Josefin Sans"/>
                <a:ea typeface="Josefin Sans"/>
                <a:cs typeface="Josefin Sans"/>
                <a:sym typeface="Josefin Sans"/>
              </a:rPr>
              <a:t>$1.000.000 </a:t>
            </a:r>
            <a:r>
              <a:rPr lang="en-US" sz="19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FUNDS FOR SMART DEVELOPMENT AND CONSULTING TO UNLOCK ILLIQUID </a:t>
            </a:r>
            <a:r>
              <a:rPr lang="en-US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ASSETS</a:t>
            </a:r>
            <a:endParaRPr sz="19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988775" y="2707400"/>
            <a:ext cx="47922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Smart App and analytics Platform development 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Contracting Stakeholders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Off Plan Design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Virtualization  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Building Pipeline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Market Research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Josefin Sans"/>
              <a:buChar char="❏"/>
            </a:pPr>
            <a:r>
              <a:rPr lang="en-US">
                <a:solidFill>
                  <a:srgbClr val="0E101A"/>
                </a:solidFill>
                <a:latin typeface="Josefin Sans"/>
                <a:ea typeface="Josefin Sans"/>
                <a:cs typeface="Josefin Sans"/>
                <a:sym typeface="Josefin Sans"/>
              </a:rPr>
              <a:t>Launch marketing campaigns and enrol off-plan buyer     </a:t>
            </a:r>
            <a:endParaRPr>
              <a:solidFill>
                <a:srgbClr val="0E101A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7535525" y="1371600"/>
            <a:ext cx="38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we unlock Illiquid Assets</a:t>
            </a:r>
            <a:endParaRPr b="1" sz="21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7915625" y="3817350"/>
            <a:ext cx="406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SIGN WITH 4235 HOMEBUYERS</a:t>
            </a:r>
            <a:endParaRPr b="1" sz="18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Josefin Sans"/>
                <a:ea typeface="Josefin Sans"/>
                <a:cs typeface="Josefin Sans"/>
                <a:sym typeface="Josefin Sans"/>
              </a:rPr>
              <a:t>$ 2.11 MILLION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543" name="Google Shape;543;p27"/>
          <p:cNvCxnSpPr/>
          <p:nvPr/>
        </p:nvCxnSpPr>
        <p:spPr>
          <a:xfrm flipH="1" rot="10800000">
            <a:off x="6791900" y="3354650"/>
            <a:ext cx="429600" cy="1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27"/>
          <p:cNvSpPr txBox="1"/>
          <p:nvPr/>
        </p:nvSpPr>
        <p:spPr>
          <a:xfrm>
            <a:off x="7859625" y="2007825"/>
            <a:ext cx="43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LAND WORTH $10 MILLION</a:t>
            </a:r>
            <a:endParaRPr b="1"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CONSTRUCTION MATERIALS WORTH 35 MILLION</a:t>
            </a:r>
            <a:endParaRPr b="1"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45" name="Google Shape;5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/>
        </p:nvSpPr>
        <p:spPr>
          <a:xfrm>
            <a:off x="6096925" y="6106102"/>
            <a:ext cx="70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Who are we?</a:t>
            </a:r>
            <a:endParaRPr b="1" sz="2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6596350" y="5989502"/>
            <a:ext cx="6465000" cy="165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397355" y="1105896"/>
            <a:ext cx="60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Is a digital 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Marketplace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that connect buyers and 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sellers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of properties and 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various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 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appliances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720580" y="2151697"/>
            <a:ext cx="586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We want Imali to be an ecosystem that connects all key stakeholders in real estate using </a:t>
            </a:r>
            <a:r>
              <a:rPr b="1" lang="en-US" sz="1300">
                <a:latin typeface="Josefin Sans"/>
                <a:ea typeface="Josefin Sans"/>
                <a:cs typeface="Josefin Sans"/>
                <a:sym typeface="Josefin Sans"/>
              </a:rPr>
              <a:t>“ Smart App”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to unlock the potential of real estate in Rwanda.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031118" y="3542875"/>
            <a:ext cx="639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Char char="★"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We discovered that</a:t>
            </a: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 90% of our target customers 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are interested in real estate.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Char char="★"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In Rwanda, we discovered a significant </a:t>
            </a: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supply-demand gap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in real estate.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Char char="★"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We also found a</a:t>
            </a: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 lack of knowledge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about real estate and formally planned settlements.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Char char="★"/>
            </a:pP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And we discovered </a:t>
            </a: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disorganization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and a</a:t>
            </a:r>
            <a:r>
              <a:rPr b="1" lang="en-US" sz="1200">
                <a:latin typeface="Josefin Sans"/>
                <a:ea typeface="Josefin Sans"/>
                <a:cs typeface="Josefin Sans"/>
                <a:sym typeface="Josefin Sans"/>
              </a:rPr>
              <a:t> lack of collaboration</a:t>
            </a:r>
            <a:r>
              <a:rPr lang="en-US" sz="1200">
                <a:latin typeface="Josefin Sans"/>
                <a:ea typeface="Josefin Sans"/>
                <a:cs typeface="Josefin Sans"/>
                <a:sym typeface="Josefin Sans"/>
              </a:rPr>
              <a:t> among real estate stakeholders.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188950" y="5434075"/>
            <a:ext cx="50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we have 11 years of 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experience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 in real estate industry in 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Rwanda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00" y="1064975"/>
            <a:ext cx="1456676" cy="4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400" y="3423232"/>
            <a:ext cx="1225875" cy="161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125" y="4960550"/>
            <a:ext cx="2349924" cy="1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 b="11995" l="0" r="0" t="0"/>
          <a:stretch/>
        </p:blipFill>
        <p:spPr>
          <a:xfrm>
            <a:off x="1437300" y="1961175"/>
            <a:ext cx="1620008" cy="14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7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-16525" y="0"/>
            <a:ext cx="12208500" cy="68649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-89975" y="3668625"/>
            <a:ext cx="6154800" cy="1983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776700" y="1206350"/>
            <a:ext cx="3751200" cy="163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Mis</a:t>
            </a:r>
            <a:r>
              <a:rPr b="1" lang="en-US" sz="32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sion</a:t>
            </a:r>
            <a:endParaRPr b="1" sz="32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To simplify real estate investment transactions by providing access to information through the use of technology.</a:t>
            </a:r>
            <a:endParaRPr sz="16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852900" y="4254350"/>
            <a:ext cx="3751200" cy="163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Vision</a:t>
            </a:r>
            <a:endParaRPr b="1" sz="32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To be the Africa's leading real estate analysts and integrated planned housing company.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60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/>
        </p:nvSpPr>
        <p:spPr>
          <a:xfrm>
            <a:off x="1322025" y="2478800"/>
            <a:ext cx="24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08650" y="422800"/>
            <a:ext cx="10727700" cy="1057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RWANDA HAS ALL THE NECESSARY VALUE CHAIN COMPONENTS TO UNLOCK THE FORMAL PLANNED SETTLEMENT </a:t>
            </a:r>
            <a:endParaRPr b="1"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but </a:t>
            </a:r>
            <a:endParaRPr b="1" sz="1500">
              <a:solidFill>
                <a:srgbClr val="078EC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THERE IS LACK OF INFORMATION and </a:t>
            </a: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NO CONNECTION </a:t>
            </a: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AMONG REAL ESTATE STAKEHOLDERS</a:t>
            </a:r>
            <a:endParaRPr b="1" sz="1500">
              <a:solidFill>
                <a:srgbClr val="078EC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652" y="2032600"/>
            <a:ext cx="3956723" cy="27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6969999" y="6050100"/>
            <a:ext cx="558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Problem Statement </a:t>
            </a:r>
            <a:endParaRPr b="1" sz="2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8138125" y="5933500"/>
            <a:ext cx="4625700" cy="165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864300" y="4841925"/>
            <a:ext cx="39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Poor </a:t>
            </a:r>
            <a:r>
              <a:rPr b="1" lang="en-US" sz="1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knowledge</a:t>
            </a:r>
            <a:r>
              <a:rPr lang="en-US" sz="1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lang="en-US"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parcels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 valuation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3155500" y="4352200"/>
            <a:ext cx="9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 rot="7484793">
            <a:off x="1826048" y="3812216"/>
            <a:ext cx="338452" cy="1590961"/>
          </a:xfrm>
          <a:prstGeom prst="bentUpArrow">
            <a:avLst>
              <a:gd fmla="val 25000" name="adj1"/>
              <a:gd fmla="val 25000" name="adj2"/>
              <a:gd fmla="val 31369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 rot="2132261">
            <a:off x="1231759" y="4522310"/>
            <a:ext cx="1060667" cy="354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Leads to 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41" name="Google Shape;141;p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152" y="3771175"/>
            <a:ext cx="4731999" cy="29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51" y="1610300"/>
            <a:ext cx="3730975" cy="230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/>
        </p:nvSpPr>
        <p:spPr>
          <a:xfrm>
            <a:off x="1322025" y="2478800"/>
            <a:ext cx="24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08650" y="422800"/>
            <a:ext cx="10727700" cy="1057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RWANDA HAS ALL THE NECESSARY VALUE CHAIN COMPONENTS TO UNLOCK THE FORMAL PLANNED SETTLEMENT </a:t>
            </a:r>
            <a:endParaRPr b="1"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but </a:t>
            </a:r>
            <a:endParaRPr b="1" sz="1500">
              <a:solidFill>
                <a:srgbClr val="078EC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78ECE"/>
                </a:solidFill>
                <a:latin typeface="Josefin Sans"/>
                <a:ea typeface="Josefin Sans"/>
                <a:cs typeface="Josefin Sans"/>
                <a:sym typeface="Josefin Sans"/>
              </a:rPr>
              <a:t>THERE IS LACK OF INFORMATION and NO CONNECTION AMONG REAL ESTATE STAKEHOLDERS</a:t>
            </a:r>
            <a:endParaRPr b="1" sz="1500">
              <a:solidFill>
                <a:srgbClr val="078EC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00" y="1762700"/>
            <a:ext cx="2111700" cy="149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969999" y="6050100"/>
            <a:ext cx="558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Problem Statement </a:t>
            </a:r>
            <a:endParaRPr b="1" sz="2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8138125" y="5933500"/>
            <a:ext cx="4625700" cy="165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7864300" y="4841925"/>
            <a:ext cx="39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Poor knowledge</a:t>
            </a:r>
            <a:r>
              <a:rPr lang="en-US" sz="1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on </a:t>
            </a:r>
            <a:r>
              <a:rPr lang="en-US"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parcels</a:t>
            </a:r>
            <a:r>
              <a:rPr lang="en-US" sz="1300">
                <a:latin typeface="Josefin Sans"/>
                <a:ea typeface="Josefin Sans"/>
                <a:cs typeface="Josefin Sans"/>
                <a:sym typeface="Josefin Sans"/>
              </a:rPr>
              <a:t> valuation</a:t>
            </a:r>
            <a:endParaRPr sz="13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3155500" y="4352200"/>
            <a:ext cx="9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50" y="1762700"/>
            <a:ext cx="2111691" cy="13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949" y="1838900"/>
            <a:ext cx="1989627" cy="12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1041100" y="3321575"/>
            <a:ext cx="23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1678225" y="3784725"/>
            <a:ext cx="1123725" cy="1057196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099936" y="1848059"/>
            <a:ext cx="7886400" cy="78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-15500" y="-39850"/>
            <a:ext cx="12253800" cy="7080600"/>
          </a:xfrm>
          <a:prstGeom prst="rect">
            <a:avLst/>
          </a:prstGeom>
          <a:solidFill>
            <a:srgbClr val="000000">
              <a:alpha val="927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5023700" y="1107200"/>
            <a:ext cx="65607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096925" y="6106102"/>
            <a:ext cx="703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Problem Breakdown </a:t>
            </a:r>
            <a:endParaRPr b="1" sz="29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6596350" y="5989502"/>
            <a:ext cx="6465000" cy="1653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2" name="Google Shape;172;p18"/>
          <p:cNvSpPr/>
          <p:nvPr/>
        </p:nvSpPr>
        <p:spPr>
          <a:xfrm>
            <a:off x="5023700" y="1107200"/>
            <a:ext cx="7494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023700" y="4365766"/>
            <a:ext cx="65607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5023700" y="4365766"/>
            <a:ext cx="7494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5023700" y="2744090"/>
            <a:ext cx="65607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5023700" y="2744090"/>
            <a:ext cx="7494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5023700" y="3573211"/>
            <a:ext cx="65607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5023700" y="3573211"/>
            <a:ext cx="7494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5023700" y="1878404"/>
            <a:ext cx="65607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5023700" y="1878404"/>
            <a:ext cx="749400" cy="59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429650" y="528800"/>
            <a:ext cx="41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0" y="-66175"/>
            <a:ext cx="4809000" cy="6980700"/>
          </a:xfrm>
          <a:prstGeom prst="rect">
            <a:avLst/>
          </a:prstGeom>
          <a:solidFill>
            <a:srgbClr val="000000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429650" y="213125"/>
            <a:ext cx="111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The following challenges are caused by a lack of information and disorganization among real estate stakeholders:</a:t>
            </a:r>
            <a:endParaRPr sz="16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1668660" y="3550236"/>
            <a:ext cx="389406" cy="508928"/>
            <a:chOff x="6238300" y="1426975"/>
            <a:chExt cx="489450" cy="483175"/>
          </a:xfrm>
        </p:grpSpPr>
        <p:sp>
          <p:nvSpPr>
            <p:cNvPr id="185" name="Google Shape;185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1892966" y="3817788"/>
            <a:ext cx="389406" cy="508928"/>
            <a:chOff x="6238300" y="1426975"/>
            <a:chExt cx="489450" cy="483175"/>
          </a:xfrm>
        </p:grpSpPr>
        <p:sp>
          <p:nvSpPr>
            <p:cNvPr id="189" name="Google Shape;189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1588205" y="4059245"/>
            <a:ext cx="389406" cy="508928"/>
            <a:chOff x="6238300" y="1426975"/>
            <a:chExt cx="489450" cy="483175"/>
          </a:xfrm>
        </p:grpSpPr>
        <p:sp>
          <p:nvSpPr>
            <p:cNvPr id="193" name="Google Shape;193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2094660" y="3958488"/>
            <a:ext cx="389406" cy="508928"/>
            <a:chOff x="6238300" y="1426975"/>
            <a:chExt cx="489450" cy="483175"/>
          </a:xfrm>
        </p:grpSpPr>
        <p:sp>
          <p:nvSpPr>
            <p:cNvPr id="197" name="Google Shape;197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00" name="Google Shape;200;p18"/>
          <p:cNvGrpSpPr/>
          <p:nvPr/>
        </p:nvGrpSpPr>
        <p:grpSpPr>
          <a:xfrm>
            <a:off x="1393294" y="3741582"/>
            <a:ext cx="389406" cy="508928"/>
            <a:chOff x="6238300" y="1426975"/>
            <a:chExt cx="489450" cy="483175"/>
          </a:xfrm>
        </p:grpSpPr>
        <p:sp>
          <p:nvSpPr>
            <p:cNvPr id="201" name="Google Shape;201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5197610" y="1225128"/>
            <a:ext cx="334698" cy="310426"/>
            <a:chOff x="-62511900" y="4129100"/>
            <a:chExt cx="304050" cy="282000"/>
          </a:xfrm>
        </p:grpSpPr>
        <p:sp>
          <p:nvSpPr>
            <p:cNvPr id="205" name="Google Shape;205;p18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8"/>
          <p:cNvGrpSpPr/>
          <p:nvPr/>
        </p:nvGrpSpPr>
        <p:grpSpPr>
          <a:xfrm>
            <a:off x="5150538" y="3929357"/>
            <a:ext cx="103737" cy="150375"/>
            <a:chOff x="3863900" y="4993625"/>
            <a:chExt cx="482050" cy="478900"/>
          </a:xfrm>
        </p:grpSpPr>
        <p:sp>
          <p:nvSpPr>
            <p:cNvPr id="211" name="Google Shape;211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5219027" y="3779461"/>
            <a:ext cx="103737" cy="150375"/>
            <a:chOff x="3863900" y="4993625"/>
            <a:chExt cx="482050" cy="478900"/>
          </a:xfrm>
        </p:grpSpPr>
        <p:sp>
          <p:nvSpPr>
            <p:cNvPr id="216" name="Google Shape;216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5356005" y="3829426"/>
            <a:ext cx="103737" cy="150375"/>
            <a:chOff x="3863900" y="4993625"/>
            <a:chExt cx="482050" cy="478900"/>
          </a:xfrm>
        </p:grpSpPr>
        <p:sp>
          <p:nvSpPr>
            <p:cNvPr id="221" name="Google Shape;221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5356005" y="3679529"/>
            <a:ext cx="103737" cy="150375"/>
            <a:chOff x="3863900" y="4993625"/>
            <a:chExt cx="482050" cy="478900"/>
          </a:xfrm>
        </p:grpSpPr>
        <p:sp>
          <p:nvSpPr>
            <p:cNvPr id="226" name="Google Shape;226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>
            <a:off x="5492983" y="3829426"/>
            <a:ext cx="103737" cy="150375"/>
            <a:chOff x="3863900" y="4993625"/>
            <a:chExt cx="482050" cy="478900"/>
          </a:xfrm>
        </p:grpSpPr>
        <p:sp>
          <p:nvSpPr>
            <p:cNvPr id="231" name="Google Shape;231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5253271" y="3929357"/>
            <a:ext cx="103737" cy="150375"/>
            <a:chOff x="3863900" y="4993625"/>
            <a:chExt cx="482050" cy="478900"/>
          </a:xfrm>
        </p:grpSpPr>
        <p:sp>
          <p:nvSpPr>
            <p:cNvPr id="236" name="Google Shape;236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240" name="Google Shape;240;p18"/>
          <p:cNvSpPr txBox="1"/>
          <p:nvPr/>
        </p:nvSpPr>
        <p:spPr>
          <a:xfrm>
            <a:off x="882275" y="4724950"/>
            <a:ext cx="22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… and as result 82% of total houses live in 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5773100" y="1142725"/>
            <a:ext cx="5712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Homebuyers lack an ecosystem that allows them to access to information on real estate investment , such as collective housing investment</a:t>
            </a:r>
            <a:endParaRPr sz="1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5773175" y="2866225"/>
            <a:ext cx="578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Plot owners with small, fragmented plots and  they lack knowledge on property valuation</a:t>
            </a:r>
            <a:endParaRPr sz="1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849300" y="1880200"/>
            <a:ext cx="5712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Investors find it hard to access well-researched information about real estate and guaranteed efficient investment and Development Feasibility.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5773175" y="3628225"/>
            <a:ext cx="5712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The System is unorganized and suffers from information asymmetries and poor collaboration </a:t>
            </a:r>
            <a:endParaRPr sz="12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1469466" y="1421569"/>
            <a:ext cx="749397" cy="646488"/>
            <a:chOff x="6238300" y="1426975"/>
            <a:chExt cx="489450" cy="483175"/>
          </a:xfrm>
        </p:grpSpPr>
        <p:sp>
          <p:nvSpPr>
            <p:cNvPr id="246" name="Google Shape;246;p18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249" name="Google Shape;249;p18"/>
          <p:cNvSpPr txBox="1"/>
          <p:nvPr/>
        </p:nvSpPr>
        <p:spPr>
          <a:xfrm>
            <a:off x="692900" y="2209806"/>
            <a:ext cx="333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75 % of homeowners in urban areas and 83 % of homeowners in rural areas </a:t>
            </a:r>
            <a:r>
              <a:rPr b="1"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build houses</a:t>
            </a:r>
            <a:r>
              <a:rPr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for themselves due to expensive construction agencies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5849375" y="4390225"/>
            <a:ext cx="5712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Real estate investors lack access to an ecosystem that would allow them to Scale projects in a more secure and efficient manner.</a:t>
            </a:r>
            <a:endParaRPr sz="12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5268880" y="2016865"/>
            <a:ext cx="229792" cy="34942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>
            <a:off x="5207681" y="2897131"/>
            <a:ext cx="320958" cy="379470"/>
            <a:chOff x="4636075" y="261925"/>
            <a:chExt cx="401800" cy="475050"/>
          </a:xfrm>
        </p:grpSpPr>
        <p:sp>
          <p:nvSpPr>
            <p:cNvPr id="253" name="Google Shape;253;p18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8"/>
          <p:cNvGrpSpPr/>
          <p:nvPr/>
        </p:nvGrpSpPr>
        <p:grpSpPr>
          <a:xfrm>
            <a:off x="5281700" y="4536585"/>
            <a:ext cx="247061" cy="214502"/>
            <a:chOff x="6218300" y="4416175"/>
            <a:chExt cx="516000" cy="448000"/>
          </a:xfrm>
        </p:grpSpPr>
        <p:sp>
          <p:nvSpPr>
            <p:cNvPr id="258" name="Google Shape;258;p18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61" name="Google Shape;2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150" y="-209800"/>
            <a:ext cx="12543800" cy="70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8278250" y="6301908"/>
            <a:ext cx="3982500" cy="400200"/>
          </a:xfrm>
          <a:prstGeom prst="rect">
            <a:avLst/>
          </a:prstGeom>
          <a:solidFill>
            <a:srgbClr val="000000">
              <a:alpha val="96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Proposed  Solution</a:t>
            </a:r>
            <a:endParaRPr b="1" sz="29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661000" y="1074150"/>
            <a:ext cx="1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89050" y="1711275"/>
            <a:ext cx="25221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Engineers &amp; Architects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2953450" y="836375"/>
            <a:ext cx="15699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ontractors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9386375" y="1189825"/>
            <a:ext cx="11898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uppliers</a:t>
            </a:r>
            <a:endParaRPr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10923225" y="3701675"/>
            <a:ext cx="12687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Banks</a:t>
            </a:r>
            <a:endParaRPr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7733850" y="4627075"/>
            <a:ext cx="14541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</a:t>
            </a: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nvestors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2933250" y="5389075"/>
            <a:ext cx="17931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Landowners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37650" y="4627075"/>
            <a:ext cx="1454100" cy="415500"/>
          </a:xfrm>
          <a:prstGeom prst="rect">
            <a:avLst/>
          </a:prstGeom>
          <a:solidFill>
            <a:srgbClr val="000000">
              <a:alpha val="642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Agents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6824950" y="6015208"/>
            <a:ext cx="6465000" cy="1653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5340425" y="3309650"/>
            <a:ext cx="1189800" cy="274200"/>
          </a:xfrm>
          <a:prstGeom prst="bevel">
            <a:avLst>
              <a:gd fmla="val 125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Smart App</a:t>
            </a:r>
            <a:endParaRPr b="1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325" y="3667700"/>
            <a:ext cx="796150" cy="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 txBox="1"/>
          <p:nvPr/>
        </p:nvSpPr>
        <p:spPr>
          <a:xfrm>
            <a:off x="5752650" y="512275"/>
            <a:ext cx="1793100" cy="415500"/>
          </a:xfrm>
          <a:prstGeom prst="rect">
            <a:avLst/>
          </a:prstGeom>
          <a:solidFill>
            <a:srgbClr val="000000">
              <a:alpha val="815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Buyers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1" name="Google Shape;2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/>
          <p:cNvSpPr/>
          <p:nvPr/>
        </p:nvSpPr>
        <p:spPr>
          <a:xfrm>
            <a:off x="70700" y="1467075"/>
            <a:ext cx="5056500" cy="4797300"/>
          </a:xfrm>
          <a:prstGeom prst="vertic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8354450" y="6372600"/>
            <a:ext cx="39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Why Technology </a:t>
            </a:r>
            <a:endParaRPr b="1" sz="29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7891750" y="6162100"/>
            <a:ext cx="4935600" cy="165300"/>
          </a:xfrm>
          <a:prstGeom prst="mathMin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661000" y="270400"/>
            <a:ext cx="10832700" cy="996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 NEED TECHNOLOGY TO UNLOCK REAL ESTATE POTENTIAL IN RWANDA,</a:t>
            </a:r>
            <a:r>
              <a:rPr b="1" lang="en-US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b="1"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 PLATFORM THAT BRINGS THE STAKEHOLDERS TOGETHER </a:t>
            </a:r>
            <a:endParaRPr b="1" sz="15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AND </a:t>
            </a:r>
            <a:endParaRPr b="1"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 DATA-DRIVEN ANALYSIS AND DECISIONS.</a:t>
            </a:r>
            <a:endParaRPr b="1"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5515100" y="1749450"/>
            <a:ext cx="702600" cy="6849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7995975" y="1717600"/>
            <a:ext cx="702600" cy="6156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5605697" y="3410355"/>
            <a:ext cx="702600" cy="6483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8172806" y="3586020"/>
            <a:ext cx="793500" cy="7308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10907214" y="3663593"/>
            <a:ext cx="702600" cy="6849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10720076" y="1707400"/>
            <a:ext cx="702600" cy="684900"/>
          </a:xfrm>
          <a:prstGeom prst="ellipse">
            <a:avLst/>
          </a:prstGeom>
          <a:noFill/>
          <a:ln cap="flat" cmpd="sng" w="19050">
            <a:solidFill>
              <a:srgbClr val="078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 rot="-1704082">
            <a:off x="8072066" y="1887338"/>
            <a:ext cx="211530" cy="265451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0"/>
          <p:cNvGrpSpPr/>
          <p:nvPr/>
        </p:nvGrpSpPr>
        <p:grpSpPr>
          <a:xfrm>
            <a:off x="8250757" y="1835811"/>
            <a:ext cx="304487" cy="250285"/>
            <a:chOff x="6238300" y="1426975"/>
            <a:chExt cx="489450" cy="483175"/>
          </a:xfrm>
        </p:grpSpPr>
        <p:sp>
          <p:nvSpPr>
            <p:cNvPr id="299" name="Google Shape;299;p20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02" name="Google Shape;302;p20"/>
          <p:cNvGrpSpPr/>
          <p:nvPr/>
        </p:nvGrpSpPr>
        <p:grpSpPr>
          <a:xfrm>
            <a:off x="10857603" y="1819476"/>
            <a:ext cx="429928" cy="437836"/>
            <a:chOff x="2037825" y="3254050"/>
            <a:chExt cx="296175" cy="296175"/>
          </a:xfrm>
        </p:grpSpPr>
        <p:sp>
          <p:nvSpPr>
            <p:cNvPr id="303" name="Google Shape;303;p20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0"/>
          <p:cNvSpPr txBox="1"/>
          <p:nvPr/>
        </p:nvSpPr>
        <p:spPr>
          <a:xfrm>
            <a:off x="5117275" y="2520175"/>
            <a:ext cx="198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 provide investors with data-driven information about Rwandan real estate.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7926152" y="2474550"/>
            <a:ext cx="156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Fast and  Simple Property Evaluation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10542124" y="2522191"/>
            <a:ext cx="156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Understanding Customer's needs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5117275" y="4110425"/>
            <a:ext cx="198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Connecting Stakeholders in Real estate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4395725" y="5783850"/>
            <a:ext cx="21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20"/>
          <p:cNvGrpSpPr/>
          <p:nvPr/>
        </p:nvGrpSpPr>
        <p:grpSpPr>
          <a:xfrm>
            <a:off x="5729176" y="3534691"/>
            <a:ext cx="429928" cy="319099"/>
            <a:chOff x="583100" y="3982600"/>
            <a:chExt cx="296175" cy="296175"/>
          </a:xfrm>
        </p:grpSpPr>
        <p:sp>
          <p:nvSpPr>
            <p:cNvPr id="315" name="Google Shape;315;p20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0"/>
          <p:cNvSpPr txBox="1"/>
          <p:nvPr/>
        </p:nvSpPr>
        <p:spPr>
          <a:xfrm>
            <a:off x="4065225" y="5783850"/>
            <a:ext cx="20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4329625" y="5866475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7841754" y="4454185"/>
            <a:ext cx="177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Crowdfunding 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10674728" y="4387470"/>
            <a:ext cx="121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Josefin Sans"/>
                <a:ea typeface="Josefin Sans"/>
                <a:cs typeface="Josefin Sans"/>
                <a:sym typeface="Josefin Sans"/>
              </a:rPr>
              <a:t>Consultancy</a:t>
            </a:r>
            <a:endParaRPr sz="1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26" name="Google Shape;326;p20"/>
          <p:cNvGrpSpPr/>
          <p:nvPr/>
        </p:nvGrpSpPr>
        <p:grpSpPr>
          <a:xfrm>
            <a:off x="11063710" y="3826530"/>
            <a:ext cx="429921" cy="339771"/>
            <a:chOff x="-34004625" y="3585850"/>
            <a:chExt cx="292225" cy="292025"/>
          </a:xfrm>
        </p:grpSpPr>
        <p:sp>
          <p:nvSpPr>
            <p:cNvPr id="327" name="Google Shape;327;p20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0"/>
          <p:cNvGrpSpPr/>
          <p:nvPr/>
        </p:nvGrpSpPr>
        <p:grpSpPr>
          <a:xfrm>
            <a:off x="8417805" y="3673784"/>
            <a:ext cx="318632" cy="263814"/>
            <a:chOff x="6238300" y="1426975"/>
            <a:chExt cx="489450" cy="483175"/>
          </a:xfrm>
        </p:grpSpPr>
        <p:sp>
          <p:nvSpPr>
            <p:cNvPr id="333" name="Google Shape;333;p20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36" name="Google Shape;336;p20"/>
          <p:cNvGrpSpPr/>
          <p:nvPr/>
        </p:nvGrpSpPr>
        <p:grpSpPr>
          <a:xfrm>
            <a:off x="843655" y="2683761"/>
            <a:ext cx="233183" cy="322470"/>
            <a:chOff x="5241175" y="4959100"/>
            <a:chExt cx="539775" cy="517775"/>
          </a:xfrm>
        </p:grpSpPr>
        <p:sp>
          <p:nvSpPr>
            <p:cNvPr id="337" name="Google Shape;337;p2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43" name="Google Shape;343;p20"/>
          <p:cNvSpPr txBox="1"/>
          <p:nvPr/>
        </p:nvSpPr>
        <p:spPr>
          <a:xfrm>
            <a:off x="1259649" y="2337125"/>
            <a:ext cx="293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Rwanda has advanced  in the world's transition to a digitalized era, with the majority of services delivered online. It is</a:t>
            </a:r>
            <a:r>
              <a:rPr b="1"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a leading technolog</a:t>
            </a: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y country in east Africa, with </a:t>
            </a:r>
            <a:r>
              <a:rPr b="1"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95% of 4G LTE network coverage.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805786" y="3573954"/>
            <a:ext cx="266595" cy="322470"/>
            <a:chOff x="5241175" y="4959100"/>
            <a:chExt cx="539775" cy="517775"/>
          </a:xfrm>
        </p:grpSpPr>
        <p:sp>
          <p:nvSpPr>
            <p:cNvPr id="345" name="Google Shape;345;p2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51" name="Google Shape;351;p20"/>
          <p:cNvSpPr txBox="1"/>
          <p:nvPr/>
        </p:nvSpPr>
        <p:spPr>
          <a:xfrm>
            <a:off x="1235262" y="3488391"/>
            <a:ext cx="29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81% of mobile </a:t>
            </a: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penetration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1369775" y="1586425"/>
            <a:ext cx="30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Technology in Rwanda </a:t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53" name="Google Shape;353;p20"/>
          <p:cNvGrpSpPr/>
          <p:nvPr/>
        </p:nvGrpSpPr>
        <p:grpSpPr>
          <a:xfrm>
            <a:off x="8518536" y="4018502"/>
            <a:ext cx="196465" cy="263842"/>
            <a:chOff x="3386850" y="2264625"/>
            <a:chExt cx="203950" cy="509250"/>
          </a:xfrm>
        </p:grpSpPr>
        <p:sp>
          <p:nvSpPr>
            <p:cNvPr id="354" name="Google Shape;354;p20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8290087" y="3951040"/>
            <a:ext cx="196465" cy="165303"/>
            <a:chOff x="3386850" y="2264625"/>
            <a:chExt cx="203950" cy="509250"/>
          </a:xfrm>
        </p:grpSpPr>
        <p:sp>
          <p:nvSpPr>
            <p:cNvPr id="357" name="Google Shape;357;p20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0"/>
          <p:cNvGrpSpPr/>
          <p:nvPr/>
        </p:nvGrpSpPr>
        <p:grpSpPr>
          <a:xfrm>
            <a:off x="8747286" y="3951040"/>
            <a:ext cx="196465" cy="165303"/>
            <a:chOff x="3386850" y="2264625"/>
            <a:chExt cx="203950" cy="509250"/>
          </a:xfrm>
        </p:grpSpPr>
        <p:sp>
          <p:nvSpPr>
            <p:cNvPr id="360" name="Google Shape;360;p20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20"/>
          <p:cNvGrpSpPr/>
          <p:nvPr/>
        </p:nvGrpSpPr>
        <p:grpSpPr>
          <a:xfrm>
            <a:off x="793129" y="4682438"/>
            <a:ext cx="266595" cy="322470"/>
            <a:chOff x="5241175" y="4959100"/>
            <a:chExt cx="539775" cy="517775"/>
          </a:xfrm>
        </p:grpSpPr>
        <p:sp>
          <p:nvSpPr>
            <p:cNvPr id="363" name="Google Shape;363;p2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69" name="Google Shape;369;p20"/>
          <p:cNvSpPr txBox="1"/>
          <p:nvPr/>
        </p:nvSpPr>
        <p:spPr>
          <a:xfrm>
            <a:off x="1220125" y="4568047"/>
            <a:ext cx="2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11,562,340</a:t>
            </a: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 parcels in Rwanda are registered </a:t>
            </a: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digitally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70" name="Google Shape;370;p20"/>
          <p:cNvGrpSpPr/>
          <p:nvPr/>
        </p:nvGrpSpPr>
        <p:grpSpPr>
          <a:xfrm>
            <a:off x="793129" y="5422190"/>
            <a:ext cx="266595" cy="322470"/>
            <a:chOff x="5241175" y="4959100"/>
            <a:chExt cx="539775" cy="517775"/>
          </a:xfrm>
        </p:grpSpPr>
        <p:sp>
          <p:nvSpPr>
            <p:cNvPr id="371" name="Google Shape;371;p2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77" name="Google Shape;377;p20"/>
          <p:cNvSpPr txBox="1"/>
          <p:nvPr/>
        </p:nvSpPr>
        <p:spPr>
          <a:xfrm>
            <a:off x="1220125" y="5346574"/>
            <a:ext cx="29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The "Irembo" platform is used to</a:t>
            </a:r>
            <a:r>
              <a:rPr b="1"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deliver over 100 government services.</a:t>
            </a:r>
            <a:endParaRPr b="1"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78" name="Google Shape;378;p20"/>
          <p:cNvGrpSpPr/>
          <p:nvPr/>
        </p:nvGrpSpPr>
        <p:grpSpPr>
          <a:xfrm>
            <a:off x="805786" y="4163356"/>
            <a:ext cx="266595" cy="322470"/>
            <a:chOff x="5241175" y="4959100"/>
            <a:chExt cx="539775" cy="517775"/>
          </a:xfrm>
        </p:grpSpPr>
        <p:sp>
          <p:nvSpPr>
            <p:cNvPr id="379" name="Google Shape;379;p20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85" name="Google Shape;385;p20"/>
          <p:cNvSpPr txBox="1"/>
          <p:nvPr/>
        </p:nvSpPr>
        <p:spPr>
          <a:xfrm>
            <a:off x="1235262" y="4077794"/>
            <a:ext cx="29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Digital  Master plan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86" name="Google Shape;386;p20"/>
          <p:cNvGrpSpPr/>
          <p:nvPr/>
        </p:nvGrpSpPr>
        <p:grpSpPr>
          <a:xfrm>
            <a:off x="5591639" y="1972495"/>
            <a:ext cx="318639" cy="310896"/>
            <a:chOff x="-64406125" y="3362225"/>
            <a:chExt cx="318225" cy="314800"/>
          </a:xfrm>
        </p:grpSpPr>
        <p:sp>
          <p:nvSpPr>
            <p:cNvPr id="387" name="Google Shape;387;p20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0"/>
          <p:cNvSpPr/>
          <p:nvPr/>
        </p:nvSpPr>
        <p:spPr>
          <a:xfrm rot="-530685">
            <a:off x="5894301" y="1982916"/>
            <a:ext cx="196453" cy="250056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"/>
          <p:cNvSpPr txBox="1"/>
          <p:nvPr/>
        </p:nvSpPr>
        <p:spPr>
          <a:xfrm>
            <a:off x="1355075" y="303325"/>
            <a:ext cx="83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97" name="Google Shape;397;p21"/>
          <p:cNvPicPr preferRelativeResize="0"/>
          <p:nvPr/>
        </p:nvPicPr>
        <p:blipFill rotWithShape="1">
          <a:blip r:embed="rId3">
            <a:alphaModFix/>
          </a:blip>
          <a:srcRect b="6374" l="3904" r="26612" t="16082"/>
          <a:stretch/>
        </p:blipFill>
        <p:spPr>
          <a:xfrm>
            <a:off x="1255925" y="1168075"/>
            <a:ext cx="3336650" cy="2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 preferRelativeResize="0"/>
          <p:nvPr/>
        </p:nvPicPr>
        <p:blipFill rotWithShape="1">
          <a:blip r:embed="rId4">
            <a:alphaModFix/>
          </a:blip>
          <a:srcRect b="0" l="4926" r="5986" t="0"/>
          <a:stretch/>
        </p:blipFill>
        <p:spPr>
          <a:xfrm>
            <a:off x="6340254" y="1140250"/>
            <a:ext cx="3957309" cy="240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1"/>
          <p:cNvGrpSpPr/>
          <p:nvPr/>
        </p:nvGrpSpPr>
        <p:grpSpPr>
          <a:xfrm>
            <a:off x="1927288" y="3910430"/>
            <a:ext cx="857174" cy="832511"/>
            <a:chOff x="6238300" y="1426975"/>
            <a:chExt cx="489450" cy="483175"/>
          </a:xfrm>
        </p:grpSpPr>
        <p:sp>
          <p:nvSpPr>
            <p:cNvPr id="400" name="Google Shape;400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3" name="Google Shape;403;p21"/>
          <p:cNvGrpSpPr/>
          <p:nvPr/>
        </p:nvGrpSpPr>
        <p:grpSpPr>
          <a:xfrm>
            <a:off x="2194325" y="4973907"/>
            <a:ext cx="366661" cy="652349"/>
            <a:chOff x="3386850" y="2264625"/>
            <a:chExt cx="203950" cy="509250"/>
          </a:xfrm>
        </p:grpSpPr>
        <p:sp>
          <p:nvSpPr>
            <p:cNvPr id="404" name="Google Shape;404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1"/>
          <p:cNvGrpSpPr/>
          <p:nvPr/>
        </p:nvGrpSpPr>
        <p:grpSpPr>
          <a:xfrm>
            <a:off x="7496143" y="4743244"/>
            <a:ext cx="366743" cy="558749"/>
            <a:chOff x="3386850" y="2264625"/>
            <a:chExt cx="203950" cy="509250"/>
          </a:xfrm>
        </p:grpSpPr>
        <p:sp>
          <p:nvSpPr>
            <p:cNvPr id="407" name="Google Shape;407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21"/>
          <p:cNvSpPr/>
          <p:nvPr/>
        </p:nvSpPr>
        <p:spPr>
          <a:xfrm>
            <a:off x="7797055" y="5020935"/>
            <a:ext cx="288300" cy="34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1"/>
          <p:cNvGrpSpPr/>
          <p:nvPr/>
        </p:nvGrpSpPr>
        <p:grpSpPr>
          <a:xfrm>
            <a:off x="7855452" y="5099582"/>
            <a:ext cx="122509" cy="156597"/>
            <a:chOff x="6238300" y="1426975"/>
            <a:chExt cx="489450" cy="483175"/>
          </a:xfrm>
        </p:grpSpPr>
        <p:sp>
          <p:nvSpPr>
            <p:cNvPr id="411" name="Google Shape;411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" name="Google Shape;414;p21"/>
          <p:cNvGrpSpPr/>
          <p:nvPr/>
        </p:nvGrpSpPr>
        <p:grpSpPr>
          <a:xfrm>
            <a:off x="8088919" y="4743244"/>
            <a:ext cx="366743" cy="558749"/>
            <a:chOff x="3386850" y="2264625"/>
            <a:chExt cx="203950" cy="509250"/>
          </a:xfrm>
        </p:grpSpPr>
        <p:sp>
          <p:nvSpPr>
            <p:cNvPr id="415" name="Google Shape;415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1"/>
          <p:cNvSpPr/>
          <p:nvPr/>
        </p:nvSpPr>
        <p:spPr>
          <a:xfrm>
            <a:off x="8389832" y="5020935"/>
            <a:ext cx="288300" cy="34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1"/>
          <p:cNvGrpSpPr/>
          <p:nvPr/>
        </p:nvGrpSpPr>
        <p:grpSpPr>
          <a:xfrm>
            <a:off x="8448228" y="5099582"/>
            <a:ext cx="122509" cy="156597"/>
            <a:chOff x="6238300" y="1426975"/>
            <a:chExt cx="489450" cy="483175"/>
          </a:xfrm>
        </p:grpSpPr>
        <p:sp>
          <p:nvSpPr>
            <p:cNvPr id="419" name="Google Shape;419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" name="Google Shape;422;p21"/>
          <p:cNvGrpSpPr/>
          <p:nvPr/>
        </p:nvGrpSpPr>
        <p:grpSpPr>
          <a:xfrm>
            <a:off x="8813424" y="4743244"/>
            <a:ext cx="366743" cy="558749"/>
            <a:chOff x="3386850" y="2264625"/>
            <a:chExt cx="203950" cy="509250"/>
          </a:xfrm>
        </p:grpSpPr>
        <p:sp>
          <p:nvSpPr>
            <p:cNvPr id="423" name="Google Shape;423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1"/>
          <p:cNvSpPr/>
          <p:nvPr/>
        </p:nvSpPr>
        <p:spPr>
          <a:xfrm>
            <a:off x="9114337" y="5020935"/>
            <a:ext cx="288300" cy="34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21"/>
          <p:cNvGrpSpPr/>
          <p:nvPr/>
        </p:nvGrpSpPr>
        <p:grpSpPr>
          <a:xfrm>
            <a:off x="9172733" y="5099582"/>
            <a:ext cx="122509" cy="156597"/>
            <a:chOff x="6238300" y="1426975"/>
            <a:chExt cx="489450" cy="483175"/>
          </a:xfrm>
        </p:grpSpPr>
        <p:sp>
          <p:nvSpPr>
            <p:cNvPr id="427" name="Google Shape;427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" name="Google Shape;430;p21"/>
          <p:cNvGrpSpPr/>
          <p:nvPr/>
        </p:nvGrpSpPr>
        <p:grpSpPr>
          <a:xfrm>
            <a:off x="7957191" y="5467747"/>
            <a:ext cx="366743" cy="558749"/>
            <a:chOff x="3386850" y="2264625"/>
            <a:chExt cx="203950" cy="509250"/>
          </a:xfrm>
        </p:grpSpPr>
        <p:sp>
          <p:nvSpPr>
            <p:cNvPr id="431" name="Google Shape;431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1"/>
          <p:cNvSpPr/>
          <p:nvPr/>
        </p:nvSpPr>
        <p:spPr>
          <a:xfrm>
            <a:off x="8258104" y="5745437"/>
            <a:ext cx="288300" cy="34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1"/>
          <p:cNvGrpSpPr/>
          <p:nvPr/>
        </p:nvGrpSpPr>
        <p:grpSpPr>
          <a:xfrm>
            <a:off x="8316500" y="5824084"/>
            <a:ext cx="122509" cy="156597"/>
            <a:chOff x="6238300" y="1426975"/>
            <a:chExt cx="489450" cy="483175"/>
          </a:xfrm>
        </p:grpSpPr>
        <p:sp>
          <p:nvSpPr>
            <p:cNvPr id="435" name="Google Shape;435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8615832" y="5401883"/>
            <a:ext cx="366743" cy="558749"/>
            <a:chOff x="3386850" y="2264625"/>
            <a:chExt cx="203950" cy="509250"/>
          </a:xfrm>
        </p:grpSpPr>
        <p:sp>
          <p:nvSpPr>
            <p:cNvPr id="439" name="Google Shape;439;p2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8916745" y="5679574"/>
            <a:ext cx="288300" cy="34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>
            <a:off x="8975141" y="5758220"/>
            <a:ext cx="122509" cy="156597"/>
            <a:chOff x="6238300" y="1426975"/>
            <a:chExt cx="489450" cy="483175"/>
          </a:xfrm>
        </p:grpSpPr>
        <p:sp>
          <p:nvSpPr>
            <p:cNvPr id="443" name="Google Shape;443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6" name="Google Shape;446;p21"/>
          <p:cNvSpPr txBox="1"/>
          <p:nvPr/>
        </p:nvSpPr>
        <p:spPr>
          <a:xfrm>
            <a:off x="1398782" y="5673826"/>
            <a:ext cx="2071500" cy="431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self owned</a:t>
            </a: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7" name="Google Shape;447;p21"/>
          <p:cNvSpPr txBox="1"/>
          <p:nvPr/>
        </p:nvSpPr>
        <p:spPr>
          <a:xfrm>
            <a:off x="9297697" y="5645259"/>
            <a:ext cx="1742400" cy="677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Collective  Ownership</a:t>
            </a:r>
            <a:endParaRPr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1"/>
          <p:cNvGrpSpPr/>
          <p:nvPr/>
        </p:nvGrpSpPr>
        <p:grpSpPr>
          <a:xfrm>
            <a:off x="7920920" y="3712839"/>
            <a:ext cx="857174" cy="832511"/>
            <a:chOff x="6238300" y="1426975"/>
            <a:chExt cx="489450" cy="483175"/>
          </a:xfrm>
        </p:grpSpPr>
        <p:sp>
          <p:nvSpPr>
            <p:cNvPr id="449" name="Google Shape;449;p21"/>
            <p:cNvSpPr/>
            <p:nvPr/>
          </p:nvSpPr>
          <p:spPr>
            <a:xfrm>
              <a:off x="6238300" y="1426975"/>
              <a:ext cx="489450" cy="483175"/>
            </a:xfrm>
            <a:custGeom>
              <a:rect b="b" l="l" r="r" t="t"/>
              <a:pathLst>
                <a:path extrusionOk="0" h="19327" w="19578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6426850" y="1596875"/>
              <a:ext cx="115150" cy="113250"/>
            </a:xfrm>
            <a:custGeom>
              <a:rect b="b" l="l" r="r" t="t"/>
              <a:pathLst>
                <a:path extrusionOk="0" h="4530" w="4606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6485350" y="1796900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2" name="Google Shape;452;p21"/>
          <p:cNvSpPr txBox="1"/>
          <p:nvPr/>
        </p:nvSpPr>
        <p:spPr>
          <a:xfrm>
            <a:off x="1736075" y="154300"/>
            <a:ext cx="8162700" cy="646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UNLOCKING  THE  OPPORTUNITY USING </a:t>
            </a:r>
            <a:r>
              <a:rPr b="1" lang="en-US" sz="1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en-US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TECHNOLOGY</a:t>
            </a:r>
            <a:endParaRPr b="1" sz="19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3873712" y="3935875"/>
            <a:ext cx="3246300" cy="1085100"/>
          </a:xfrm>
          <a:prstGeom prst="curvedUpArrow">
            <a:avLst>
              <a:gd fmla="val 11806" name="adj1"/>
              <a:gd fmla="val 28903" name="adj2"/>
              <a:gd fmla="val 30179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"/>
          <p:cNvSpPr txBox="1"/>
          <p:nvPr/>
        </p:nvSpPr>
        <p:spPr>
          <a:xfrm>
            <a:off x="4828438" y="6026675"/>
            <a:ext cx="20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ans"/>
                <a:ea typeface="Josefin Sans"/>
                <a:cs typeface="Josefin Sans"/>
                <a:sym typeface="Josefin Sans"/>
              </a:rPr>
              <a:t>CrowdFunding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55" name="Google Shape;4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26" y="6416675"/>
            <a:ext cx="757779" cy="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